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4" y="658788"/>
            <a:ext cx="11242954" cy="141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12062" y="2449934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30038" y="2276872"/>
            <a:ext cx="114858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信息还原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996952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020507"/>
            <a:ext cx="11485848" cy="1649169"/>
          </a:xfrm>
        </p:spPr>
        <p:txBody>
          <a:bodyPr/>
          <a:lstStyle/>
          <a:p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以猫的口吻戏谑了人们忙着拍视频发布在网上并以此来交友的行为。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96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692696"/>
            <a:ext cx="11485848" cy="2052934"/>
          </a:xfrm>
        </p:spPr>
        <p:txBody>
          <a:bodyPr/>
          <a:lstStyle/>
          <a:p>
            <a:pPr indent="3619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0000"/>
                </a:solidFill>
                <a:cs typeface="Times New Roman"/>
              </a:rPr>
              <a:t>“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Wake up, Jenny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Look here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Smile for the camera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”</a:t>
            </a:r>
            <a:endParaRPr lang="zh-CN" altLang="zh-CN" sz="2000">
              <a:solidFill>
                <a:srgbClr val="000000"/>
              </a:solidFill>
              <a:cs typeface="Times New Roman"/>
            </a:endParaRPr>
          </a:p>
          <a:p>
            <a:pPr indent="3619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It was a sunny afternoon in January. I was enjoying a nice nap by the window. Unfortunately, my human suddenly burst in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000">
                <a:solidFill>
                  <a:srgbClr val="000000"/>
                </a:solidFill>
                <a:ea typeface="楷体"/>
                <a:cs typeface="Times New Roman"/>
              </a:rPr>
              <a:t>冲进来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and broke the peace. What did she want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Another picture of me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Ugh... didn’t she have a million beautiful ones of me already</a:t>
            </a:r>
            <a:r>
              <a:rPr lang="zh-CN" altLang="zh-CN" sz="2000">
                <a:solidFill>
                  <a:srgbClr val="000000"/>
                </a:solidFill>
                <a:cs typeface="Times New Roman"/>
              </a:rPr>
              <a:t>？ </a:t>
            </a:r>
            <a:r>
              <a:rPr lang="en-US" altLang="zh-CN" sz="2000">
                <a:solidFill>
                  <a:srgbClr val="00B0F0"/>
                </a:solidFill>
                <a:cs typeface="Times New Roman"/>
              </a:rPr>
              <a:t>1.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cs typeface="Times New Roman"/>
              </a:rPr>
              <a:t> “Okay, treat or I’ll pretend you don’t exist,” I thought as I rolled over to toast my other side</a:t>
            </a:r>
            <a:r>
              <a:rPr lang="en-US" altLang="zh-CN" sz="20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68099" y="1882328"/>
            <a:ext cx="370614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C</a:t>
            </a:r>
            <a:endParaRPr lang="zh-CN" altLang="en-US" sz="200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57200" y="2852936"/>
          <a:ext cx="11288538" cy="2231200"/>
        </p:xfrm>
        <a:graphic>
          <a:graphicData uri="http://schemas.openxmlformats.org/drawingml/2006/table">
            <a:tbl>
              <a:tblPr firstRow="1" firstCol="1" bandRow="1"/>
              <a:tblGrid>
                <a:gridCol w="1128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0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A. Here’s your favourite snack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B. I have to pay my cat tax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 Why did she want me to pose for one more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 There was a nice photo of me.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E. Again, she said “nihao” to her matchbox. 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9998" y="5120024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“Another picture of 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Ugh... didn’t she have a million beautiful ones of me already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可知，猫对主人想要再拍一张照片感到困惑。选项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她为什么想让我再摆个姿势？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与下文提到的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摆姿势有奖励</a:t>
            </a:r>
            <a:r>
              <a:rPr lang="en-US" altLang="zh-CN" sz="20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相呼应。故选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04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4492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“Who’s a pretty kitty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Look this way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！ </a:t>
            </a:r>
            <a:r>
              <a:rPr lang="en-US" altLang="zh-CN" sz="2400">
                <a:solidFill>
                  <a:srgbClr val="00B0F0"/>
                </a:solidFill>
                <a:cs typeface="Times New Roman"/>
              </a:rPr>
              <a:t>2.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”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  <a:p>
            <a:pPr indent="4492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The smell of tuna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>
                <a:solidFill>
                  <a:srgbClr val="000000"/>
                </a:solidFill>
                <a:ea typeface="楷体"/>
                <a:cs typeface="Times New Roman"/>
              </a:rPr>
              <a:t>金枪鱼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danced through the air. Wow, when did my human get so smart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9262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457200" y="2445242"/>
          <a:ext cx="11288538" cy="2330006"/>
        </p:xfrm>
        <a:graphic>
          <a:graphicData uri="http://schemas.openxmlformats.org/drawingml/2006/table">
            <a:tbl>
              <a:tblPr firstRow="1" firstCol="1" bandRow="1"/>
              <a:tblGrid>
                <a:gridCol w="1128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0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A. Here’s your favourite snack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B. I have to pay my cat tax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 Why did she want me to pose for one more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 There was a nice photo of me.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E. Again, she said “nihao” to her matchbox.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8411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根据第四段中的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smell of tuna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金枪鱼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danced through the air. Wow, when did my human get so smart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可知，主人用金枪鱼作为诱饵让猫摆姿势。选项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这是你最喜欢的零食！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与下文提到的金枪鱼相呼应。故选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85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6743"/>
          </a:xfrm>
        </p:spPr>
        <p:txBody>
          <a:bodyPr/>
          <a:lstStyle/>
          <a:p>
            <a:pPr indent="449263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0000"/>
                </a:solidFill>
                <a:cs typeface="Times New Roman"/>
              </a:rPr>
              <a:t>“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Come on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！ </a:t>
            </a:r>
            <a:r>
              <a:rPr lang="en-US" altLang="zh-CN" sz="2600">
                <a:solidFill>
                  <a:srgbClr val="00B0F0"/>
                </a:solidFill>
                <a:cs typeface="Times New Roman"/>
              </a:rPr>
              <a:t>3.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”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  <a:p>
            <a:pPr indent="4492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Cat what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Well, why would I need to know about that</a:t>
            </a:r>
            <a:r>
              <a:rPr lang="zh-CN" altLang="zh-CN" sz="26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600">
                <a:solidFill>
                  <a:srgbClr val="000000"/>
                </a:solidFill>
                <a:cs typeface="Times New Roman"/>
              </a:rPr>
              <a:t> Tuna is life</a:t>
            </a:r>
            <a:r>
              <a:rPr lang="zh-CN" altLang="zh-CN" sz="2600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26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83466" y="86259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B</a:t>
            </a:r>
            <a:endParaRPr lang="zh-CN" altLang="en-US" sz="260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457200" y="2039687"/>
          <a:ext cx="11288538" cy="2524189"/>
        </p:xfrm>
        <a:graphic>
          <a:graphicData uri="http://schemas.openxmlformats.org/drawingml/2006/table">
            <a:tbl>
              <a:tblPr firstRow="1" firstCol="1" bandRow="1"/>
              <a:tblGrid>
                <a:gridCol w="1128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0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A. Here’s your favourite snack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B. I have to pay my cat tax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 Why did she want me to pose for one more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 There was a nice photo of me.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E. Again, she said “nihao” to her matchbox.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63642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cs typeface="Times New Roman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根据第六段中的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“Cat what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why would I need to know about that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Tuna is life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和下文提到的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“cat tax”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可知，主人提到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我得交猫税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我得交猫税！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与下文的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猫税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的疑问相呼应。故选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06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804153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But my human has been acting strange recently. She used to spend hours a day on TikTak... TekTok... or TikTok, I guess. She would smile at a matchbox-like thing and say, “Hello, everyone on TikTok, I’m Tina.” But lately, she’s been saying, “Nihao, everyone on Xiaohongshu, I’m Tina from the USA.” Does “nihao” mean “hello”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And what’s Xiaohongshu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What’s going on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？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9752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4492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As I </a:t>
            </a:r>
            <a:r>
              <a:rPr lang="en-US" altLang="zh-CN" sz="2400" spc="-100">
                <a:solidFill>
                  <a:srgbClr val="000000"/>
                </a:solidFill>
                <a:cs typeface="Times New Roman"/>
              </a:rPr>
              <a:t>licked</a:t>
            </a:r>
            <a:r>
              <a:rPr lang="zh-CN" altLang="zh-CN" sz="2400" spc="-1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spc="-100">
                <a:solidFill>
                  <a:srgbClr val="000000"/>
                </a:solidFill>
                <a:ea typeface="楷体"/>
                <a:cs typeface="Times New Roman"/>
              </a:rPr>
              <a:t>舔</a:t>
            </a:r>
            <a:r>
              <a:rPr lang="zh-CN" altLang="zh-CN" sz="2400" spc="-1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pc="-100">
                <a:solidFill>
                  <a:srgbClr val="000000"/>
                </a:solidFill>
                <a:cs typeface="Times New Roman"/>
              </a:rPr>
              <a:t> my paws</a:t>
            </a:r>
            <a:r>
              <a:rPr lang="zh-CN" altLang="zh-CN" sz="2400" spc="-1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400" spc="-100">
                <a:solidFill>
                  <a:srgbClr val="000000"/>
                </a:solidFill>
                <a:ea typeface="楷体"/>
                <a:cs typeface="Times New Roman"/>
              </a:rPr>
              <a:t>爪</a:t>
            </a:r>
            <a:r>
              <a:rPr lang="zh-CN" altLang="zh-CN" sz="2400" spc="-1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400" spc="-100">
                <a:solidFill>
                  <a:srgbClr val="000000"/>
                </a:solidFill>
                <a:cs typeface="Times New Roman"/>
              </a:rPr>
              <a:t> after finishing the last bit of tun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a, my human came back.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She’s so annoying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！）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“Look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My cat tax has 568 likes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！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” she said while showing me her matchbox. </a:t>
            </a:r>
            <a:r>
              <a:rPr lang="en-US" altLang="zh-CN" sz="2400">
                <a:solidFill>
                  <a:srgbClr val="00B0F0"/>
                </a:solidFill>
                <a:cs typeface="Times New Roman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,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35394" y="19527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457200" y="2420888"/>
          <a:ext cx="11288538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1128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0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A. Here’s your favourite snack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B. I have to pay my cat tax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 Why did she want me to pose for one more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 There was a nice photo of me.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E. Again, she said “nihao” to her matchbox.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484110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cs typeface="Times New Roman"/>
              </a:rPr>
              <a:t>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根据空前的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cat tax has 568 likes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可知，主人展示了一张猫的照片，并获得了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568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个点赞。选项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有一张我的漂亮照片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与上文提到的拍照摆姿势相呼应。故选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48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4492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This time, I got it. It’s “cat tax”. But what is it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？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Does more “tax” mean more tuna</a:t>
            </a:r>
            <a:r>
              <a:rPr lang="zh-CN" altLang="zh-CN" sz="2400">
                <a:solidFill>
                  <a:srgbClr val="000000"/>
                </a:solidFill>
                <a:cs typeface="Times New Roman"/>
              </a:rPr>
              <a:t>？</a:t>
            </a:r>
          </a:p>
          <a:p>
            <a:pPr indent="449263" hangingPunct="0"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I looked up at my human, but she didn’t answer my curious meows. </a:t>
            </a:r>
            <a:r>
              <a:rPr lang="en-US" altLang="zh-CN" sz="2400">
                <a:solidFill>
                  <a:srgbClr val="00B0F0"/>
                </a:solidFill>
                <a:cs typeface="Times New Roman"/>
              </a:rPr>
              <a:t>5.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　　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/>
              </a:rPr>
              <a:t> Strange humans</a:t>
            </a:r>
            <a:r>
              <a:rPr lang="zh-CN" altLang="zh-CN" sz="2400" smtClean="0">
                <a:solidFill>
                  <a:srgbClr val="000000"/>
                </a:solidFill>
                <a:cs typeface="Times New Roman"/>
              </a:rPr>
              <a:t>！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37880" y="140054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E</a:t>
            </a:r>
            <a:endParaRPr lang="zh-CN" altLang="en-US" sz="240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457200" y="2491720"/>
          <a:ext cx="11288538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11288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50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A. Here’s your favourite snack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B. I have to pay my cat tax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 Why did she want me to pose for one more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D. There was a nice photo of me.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E. Again, she said “nihao” to her matchbox.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3625" marR="636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91503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根据第八段中的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“‘Look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cat tax has 568 likes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she said while showing me her matchbox.”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主人在向猫展示她发布的帖子。选项</a:t>
            </a:r>
            <a:r>
              <a:rPr lang="en-US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她又对她的火柴盒说了一声</a:t>
            </a:r>
            <a:r>
              <a:rPr lang="en-US" altLang="zh-CN" sz="24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‘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你好</a:t>
            </a:r>
            <a:r>
              <a:rPr lang="en-US" altLang="zh-CN" sz="24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’”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与上文提到的发布视频相呼应。故选</a:t>
            </a:r>
            <a:r>
              <a:rPr lang="en-US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52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924</Words>
  <Application>Microsoft Office PowerPoint</Application>
  <PresentationFormat>自定义</PresentationFormat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